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32" r:id="rId4"/>
    <p:sldId id="333" r:id="rId5"/>
    <p:sldId id="334" r:id="rId6"/>
    <p:sldId id="261" r:id="rId7"/>
    <p:sldId id="260" r:id="rId8"/>
    <p:sldId id="265" r:id="rId9"/>
    <p:sldId id="335" r:id="rId10"/>
    <p:sldId id="266" r:id="rId11"/>
    <p:sldId id="267" r:id="rId12"/>
    <p:sldId id="268" r:id="rId13"/>
    <p:sldId id="270" r:id="rId14"/>
    <p:sldId id="337" r:id="rId15"/>
    <p:sldId id="336" r:id="rId16"/>
    <p:sldId id="338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318" r:id="rId25"/>
    <p:sldId id="339" r:id="rId26"/>
    <p:sldId id="340" r:id="rId27"/>
    <p:sldId id="282" r:id="rId28"/>
    <p:sldId id="283" r:id="rId29"/>
    <p:sldId id="284" r:id="rId30"/>
    <p:sldId id="329" r:id="rId31"/>
    <p:sldId id="330" r:id="rId32"/>
    <p:sldId id="341" r:id="rId33"/>
    <p:sldId id="297" r:id="rId34"/>
    <p:sldId id="298" r:id="rId35"/>
    <p:sldId id="299" r:id="rId36"/>
    <p:sldId id="342" r:id="rId37"/>
    <p:sldId id="302" r:id="rId38"/>
    <p:sldId id="303" r:id="rId39"/>
    <p:sldId id="304" r:id="rId40"/>
    <p:sldId id="310" r:id="rId41"/>
    <p:sldId id="343" r:id="rId42"/>
    <p:sldId id="288" r:id="rId43"/>
    <p:sldId id="289" r:id="rId44"/>
    <p:sldId id="290" r:id="rId45"/>
    <p:sldId id="291" r:id="rId46"/>
    <p:sldId id="344" r:id="rId47"/>
    <p:sldId id="294" r:id="rId48"/>
    <p:sldId id="305" r:id="rId49"/>
    <p:sldId id="306" r:id="rId50"/>
    <p:sldId id="307" r:id="rId51"/>
    <p:sldId id="308" r:id="rId52"/>
    <p:sldId id="345" r:id="rId53"/>
    <p:sldId id="309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29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34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3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1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1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6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0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2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3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8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9DDAE-1298-4B4F-BCCB-4A3CB03A6BB4}" type="datetimeFigureOut">
              <a:rPr lang="en-US" smtClean="0"/>
              <a:t>01-Sep-24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05871-6703-4EDE-87FA-953FA523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5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3987" y="931595"/>
            <a:ext cx="10564026" cy="4563682"/>
          </a:xfrm>
        </p:spPr>
        <p:txBody>
          <a:bodyPr>
            <a:normAutofit/>
          </a:bodyPr>
          <a:lstStyle/>
          <a:p>
            <a:pPr algn="l"/>
            <a:b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4400" dirty="0" err="1"/>
              <a:t>Запаље</a:t>
            </a:r>
            <a:r>
              <a:rPr lang="sr-Cyrl-RS" sz="4400" dirty="0"/>
              <a:t>нски процеси</a:t>
            </a:r>
            <a:r>
              <a:rPr lang="fr-FR" sz="4400" dirty="0"/>
              <a:t> </a:t>
            </a:r>
            <a:r>
              <a:rPr lang="fr-FR" sz="4400" dirty="0" err="1"/>
              <a:t>пљувачних</a:t>
            </a:r>
            <a:r>
              <a:rPr lang="fr-FR" sz="4400" dirty="0"/>
              <a:t> ж</a:t>
            </a:r>
            <a:r>
              <a:rPr lang="sr-Cyrl-RS" sz="4400" dirty="0"/>
              <a:t>љ</a:t>
            </a:r>
            <a:r>
              <a:rPr lang="fr-FR" sz="4400" dirty="0" err="1"/>
              <a:t>езда</a:t>
            </a:r>
            <a:r>
              <a:rPr lang="sr-Cyrl-RS" sz="4400" dirty="0"/>
              <a:t> </a:t>
            </a:r>
            <a:br>
              <a:rPr lang="sr-Cyrl-RS" sz="4400" dirty="0"/>
            </a:br>
            <a:r>
              <a:rPr lang="fr-FR" sz="4400" dirty="0" err="1"/>
              <a:t>Повреде</a:t>
            </a:r>
            <a:r>
              <a:rPr lang="fr-FR" sz="4400" dirty="0"/>
              <a:t> </a:t>
            </a:r>
            <a:r>
              <a:rPr lang="sr-Cyrl-RS" sz="4400" dirty="0"/>
              <a:t>доње вилице </a:t>
            </a:r>
            <a:br>
              <a:rPr lang="sr-Cyrl-RS" sz="4400" dirty="0"/>
            </a:br>
            <a:r>
              <a:rPr lang="sr-Cyrl-RS" sz="4400" dirty="0"/>
              <a:t>О</a:t>
            </a:r>
            <a:r>
              <a:rPr lang="fr-FR" sz="4400" dirty="0" err="1"/>
              <a:t>роантрална</a:t>
            </a:r>
            <a:r>
              <a:rPr lang="fr-FR" sz="4400" dirty="0"/>
              <a:t> </a:t>
            </a:r>
            <a:r>
              <a:rPr lang="fr-FR" sz="4400" dirty="0" err="1"/>
              <a:t>фистула</a:t>
            </a:r>
            <a:br>
              <a:rPr lang="sr-Cyrl-RS" sz="4400" dirty="0"/>
            </a:br>
            <a:r>
              <a:rPr lang="sr-Cyrl-RS" sz="4400" dirty="0"/>
              <a:t>С</a:t>
            </a:r>
            <a:r>
              <a:rPr lang="fr-FR" sz="4400" dirty="0" err="1"/>
              <a:t>иjалолити</a:t>
            </a:r>
            <a:r>
              <a:rPr lang="sr-Cyrl-RS" sz="4400" dirty="0"/>
              <a:t>ј</a:t>
            </a:r>
            <a:r>
              <a:rPr lang="fr-FR" sz="4400" dirty="0" err="1"/>
              <a:t>аза</a:t>
            </a:r>
            <a:br>
              <a:rPr lang="sr-Cyrl-RS" sz="4400" dirty="0"/>
            </a:br>
            <a:r>
              <a:rPr lang="fr-FR" sz="4400" dirty="0" err="1"/>
              <a:t>Бенигни</a:t>
            </a:r>
            <a:r>
              <a:rPr lang="fr-FR" sz="4400" dirty="0"/>
              <a:t> </a:t>
            </a:r>
            <a:r>
              <a:rPr lang="sr-Cyrl-RS" sz="4400" dirty="0"/>
              <a:t>и малигни </a:t>
            </a:r>
            <a:r>
              <a:rPr lang="fr-FR" sz="4400" dirty="0" err="1"/>
              <a:t>тумори</a:t>
            </a:r>
            <a:r>
              <a:rPr lang="fr-FR" sz="4400" dirty="0"/>
              <a:t> </a:t>
            </a:r>
            <a:r>
              <a:rPr lang="fr-FR" sz="4400" dirty="0" err="1"/>
              <a:t>пљувачних</a:t>
            </a:r>
            <a:r>
              <a:rPr lang="fr-FR" sz="4400" dirty="0"/>
              <a:t> </a:t>
            </a:r>
            <a:r>
              <a:rPr lang="fr-FR" sz="4400" dirty="0" err="1"/>
              <a:t>жлезда</a:t>
            </a:r>
            <a:r>
              <a:rPr lang="sr-Cyrl-RS" sz="4400" dirty="0"/>
              <a:t> и усне дупље </a:t>
            </a:r>
            <a:br>
              <a:rPr lang="sr-Cyrl-RS" sz="4400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0616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BANE\FRAKURA MANDIBULE\329097-1339496-332125-158247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8481" y="1285861"/>
            <a:ext cx="5502303" cy="4214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6375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BANE\FRAKURA MANDIBULE\329097-1339496-332125-15824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52882" y="875035"/>
            <a:ext cx="4954776" cy="421989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852195-F485-4CD5-2981-102346C0F10D}"/>
              </a:ext>
            </a:extLst>
          </p:cNvPr>
          <p:cNvSpPr txBox="1"/>
          <p:nvPr/>
        </p:nvSpPr>
        <p:spPr>
          <a:xfrm>
            <a:off x="2195004" y="5362090"/>
            <a:ext cx="72330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К</a:t>
            </a:r>
            <a:r>
              <a:rPr lang="en-US" sz="2800" b="1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серостомија</a:t>
            </a:r>
            <a:r>
              <a:rPr lang="sr-Cyrl-RS" sz="28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– сувоћа усне дупље и језика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5535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11895" y="1521410"/>
            <a:ext cx="10338487" cy="3815179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Дијагноза</a:t>
            </a:r>
            <a:r>
              <a:rPr lang="sr-Cyrl-RS" dirty="0">
                <a:effectLst/>
                <a:ea typeface="Times New Roman" panose="02020603050405020304" pitchFamily="18" charset="0"/>
              </a:rPr>
              <a:t>: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анамнез</a:t>
            </a:r>
            <a:r>
              <a:rPr lang="sr-Cyrl-RS" dirty="0">
                <a:effectLst/>
                <a:ea typeface="Times New Roman" panose="02020603050405020304" pitchFamily="18" charset="0"/>
              </a:rPr>
              <a:t>а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клиничк</a:t>
            </a:r>
            <a:r>
              <a:rPr lang="sr-Cyrl-RS" dirty="0">
                <a:effectLst/>
                <a:ea typeface="Times New Roman" panose="02020603050405020304" pitchFamily="18" charset="0"/>
              </a:rPr>
              <a:t>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слик</a:t>
            </a:r>
            <a:r>
              <a:rPr lang="sr-Cyrl-RS" dirty="0">
                <a:effectLst/>
                <a:ea typeface="Times New Roman" panose="02020603050405020304" pitchFamily="18" charset="0"/>
              </a:rPr>
              <a:t>а, сијалографија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биопсиј</a:t>
            </a:r>
            <a:r>
              <a:rPr lang="sr-Cyrl-RS" dirty="0">
                <a:effectLst/>
                <a:ea typeface="Times New Roman" panose="02020603050405020304" pitchFamily="18" charset="0"/>
              </a:rPr>
              <a:t>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малих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из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дупље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сада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није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потпуности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успешна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sr-Cyrl-RS" dirty="0">
                <a:effectLst/>
                <a:ea typeface="Times New Roman" panose="02020603050405020304" pitchFamily="18" charset="0"/>
              </a:rPr>
              <a:t>Примењује се симптоматска и палијативна терапија: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препарати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који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обезбеђују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влажност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заштиту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површине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слузница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очију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уста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хормони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витамини</a:t>
            </a:r>
            <a:r>
              <a:rPr lang="en-US" dirty="0">
                <a:effectLst/>
                <a:ea typeface="Times New Roman" panose="02020603050405020304" pitchFamily="18" charset="0"/>
              </a:rPr>
              <a:t> A, B, C и D,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имуносупресивни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антиинфламаторни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лекови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системски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кортикостероиди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итд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effectLst/>
                <a:ea typeface="Times New Roman" panose="02020603050405020304" pitchFamily="18" charset="0"/>
              </a:rPr>
              <a:t>Хируршко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лечење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виду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тоталне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субтоталне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паротидектомије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такође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палијативно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0341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995" y="340540"/>
            <a:ext cx="7467600" cy="868346"/>
          </a:xfrm>
        </p:spPr>
        <p:txBody>
          <a:bodyPr/>
          <a:lstStyle/>
          <a:p>
            <a:r>
              <a:rPr lang="sr-Cyrl-RS" b="1" dirty="0"/>
              <a:t>Фрактура доње вилице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1988" y="1604145"/>
            <a:ext cx="10462855" cy="4771271"/>
          </a:xfrm>
        </p:spPr>
        <p:txBody>
          <a:bodyPr>
            <a:normAutofit/>
          </a:bodyPr>
          <a:lstStyle/>
          <a:p>
            <a:r>
              <a:rPr lang="sr-Cyrl-CS" b="1" dirty="0">
                <a:solidFill>
                  <a:srgbClr val="FF6600"/>
                </a:solidFill>
              </a:rPr>
              <a:t>Етиологија</a:t>
            </a:r>
            <a:r>
              <a:rPr lang="sr-Cyrl-CS" dirty="0"/>
              <a:t> –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преломи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доње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вилице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настају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дејством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директне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индиректне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силе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r>
              <a:rPr lang="en-US" dirty="0" err="1">
                <a:effectLst/>
                <a:ea typeface="Times New Roman" panose="02020603050405020304" pitchFamily="18" charset="0"/>
              </a:rPr>
              <a:t>Типично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особа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трећој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четвртој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деценији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живота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настају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тучама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саобраћајним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несрећама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старијих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јављају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углавном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због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пада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деце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млађих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особа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током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спортских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активности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Јављају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повреда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раду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јатрогено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вађењу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зуба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endParaRPr lang="sr-Cyrl-CS" dirty="0"/>
          </a:p>
        </p:txBody>
      </p:sp>
    </p:spTree>
    <p:extLst>
      <p:ext uri="{BB962C8B-B14F-4D97-AF65-F5344CB8AC3E}">
        <p14:creationId xmlns:p14="http://schemas.microsoft.com/office/powerpoint/2010/main" val="1728898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50C468-B565-F7C8-3D93-0A68760CFB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39" y="713028"/>
            <a:ext cx="6314696" cy="543194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7C93D3-D0F8-40E9-0094-954AA1BCE812}"/>
              </a:ext>
            </a:extLst>
          </p:cNvPr>
          <p:cNvSpPr txBox="1"/>
          <p:nvPr/>
        </p:nvSpPr>
        <p:spPr>
          <a:xfrm>
            <a:off x="6986728" y="2902077"/>
            <a:ext cx="489825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2400" dirty="0">
                <a:ea typeface="Times New Roman" panose="02020603050405020304" pitchFamily="18" charset="0"/>
              </a:rPr>
              <a:t>Н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ајчешћ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мест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прелома</a:t>
            </a:r>
            <a:r>
              <a:rPr lang="sr-Cyrl-RS" sz="2400" dirty="0">
                <a:ea typeface="Times New Roman" panose="02020603050405020304" pitchFamily="18" charset="0"/>
              </a:rPr>
              <a:t> су: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ea typeface="Times New Roman" panose="02020603050405020304" pitchFamily="18" charset="0"/>
              </a:rPr>
              <a:t>1.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симфизе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/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парасимфизе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30-50%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ea typeface="Times New Roman" panose="02020603050405020304" pitchFamily="18" charset="0"/>
              </a:rPr>
              <a:t>2.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тел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мандибуле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21-36%,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sr-Cyrl-RS" sz="2400" dirty="0">
                <a:ea typeface="Times New Roman" panose="02020603050405020304" pitchFamily="18" charset="0"/>
              </a:rPr>
              <a:t>3.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кондиларн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настав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20-2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6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%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ea typeface="Times New Roman" panose="02020603050405020304" pitchFamily="18" charset="0"/>
              </a:rPr>
              <a:t>4.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уг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мандибуле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ea typeface="Times New Roman" panose="02020603050405020304" pitchFamily="18" charset="0"/>
              </a:rPr>
              <a:t>5.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рамуса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ea typeface="Times New Roman" panose="02020603050405020304" pitchFamily="18" charset="0"/>
              </a:rPr>
              <a:t>6.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короноидн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настав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ак</a:t>
            </a:r>
            <a:endParaRPr lang="sr-Cyrl-CS" sz="2400" dirty="0"/>
          </a:p>
        </p:txBody>
      </p:sp>
    </p:spTree>
    <p:extLst>
      <p:ext uri="{BB962C8B-B14F-4D97-AF65-F5344CB8AC3E}">
        <p14:creationId xmlns:p14="http://schemas.microsoft.com/office/powerpoint/2010/main" val="3122532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491A4-9652-662D-296F-2A60F017E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7489"/>
            <a:ext cx="10515600" cy="4643022"/>
          </a:xfrm>
        </p:spPr>
        <p:txBody>
          <a:bodyPr>
            <a:noAutofit/>
          </a:bodyPr>
          <a:lstStyle/>
          <a:p>
            <a:r>
              <a:rPr lang="en-US" sz="2600" b="1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6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малоклузија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без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тризмуса</a:t>
            </a:r>
            <a:r>
              <a:rPr lang="sr-Cyrl-RS" sz="2600" dirty="0">
                <a:ea typeface="Times New Roman" panose="02020603050405020304" pitchFamily="18" charset="0"/>
              </a:rPr>
              <a:t>,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о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ток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крвни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подливи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интраорално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екстраорално</a:t>
            </a:r>
            <a:r>
              <a:rPr lang="sr-Cyrl-RS" sz="2600" dirty="0">
                <a:ea typeface="Times New Roman" panose="02020603050405020304" pitchFamily="18" charset="0"/>
              </a:rPr>
              <a:t>,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поломљен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зуб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и</a:t>
            </a:r>
            <a:r>
              <a:rPr lang="sr-Cyrl-RS" sz="2600" dirty="0">
                <a:ea typeface="Times New Roman" panose="02020603050405020304" pitchFamily="18" charset="0"/>
              </a:rPr>
              <a:t>,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лацерације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слузнице</a:t>
            </a:r>
            <a:r>
              <a:rPr lang="sr-Cyrl-RS" sz="2600" dirty="0"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бол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миру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жвакању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хране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говору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мимици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хиперсаливација</a:t>
            </a:r>
            <a:r>
              <a:rPr lang="sr-Cyrl-RS" sz="2600" dirty="0">
                <a:ea typeface="Times New Roman" panose="02020603050405020304" pitchFamily="18" charset="0"/>
              </a:rPr>
              <a:t>,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интраорално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крварење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оток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меких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ткива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лица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 </a:t>
            </a:r>
            <a:endParaRPr lang="sr-Cyrl-RS" sz="2600" dirty="0">
              <a:effectLst/>
              <a:ea typeface="Times New Roman" panose="02020603050405020304" pitchFamily="18" charset="0"/>
            </a:endParaRPr>
          </a:p>
          <a:p>
            <a:r>
              <a:rPr lang="en-US" sz="26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реломе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доње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вилице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можемо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да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поделимо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на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: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отворене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затворене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са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или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без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дислокације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фрагмената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и</a:t>
            </a:r>
            <a:r>
              <a:rPr lang="sr-Cyrl-R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ли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на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непотпуне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потпуне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. </a:t>
            </a:r>
            <a:endParaRPr lang="sr-Cyrl-RS" sz="2600" dirty="0">
              <a:solidFill>
                <a:srgbClr val="000000"/>
              </a:solidFill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клиничког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аспекта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основу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правца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пружања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фрактурне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линије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правца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деловања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мастикаторних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мишића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преломе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тела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доње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вилице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можемо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класификујемо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неповољне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повољне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170527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04AD5C-E03A-EF4B-F57B-AC1E4C9E9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042" y="644462"/>
            <a:ext cx="3990213" cy="43056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4182C9-726A-1E23-314B-3E6E45733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144" y="644462"/>
            <a:ext cx="4090386" cy="430561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9C0262-C4F2-338A-EEA5-2778102FE259}"/>
              </a:ext>
            </a:extLst>
          </p:cNvPr>
          <p:cNvSpPr txBox="1"/>
          <p:nvPr/>
        </p:nvSpPr>
        <p:spPr>
          <a:xfrm>
            <a:off x="6305144" y="5094963"/>
            <a:ext cx="46015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Повољан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прелом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прелом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фрактурном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линијом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усмереном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надоле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напред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FED3DB-875B-CC1A-18AD-2400EB4684CB}"/>
              </a:ext>
            </a:extLst>
          </p:cNvPr>
          <p:cNvSpPr txBox="1"/>
          <p:nvPr/>
        </p:nvSpPr>
        <p:spPr>
          <a:xfrm>
            <a:off x="692459" y="5094963"/>
            <a:ext cx="46015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Неповољан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прелом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прелом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фрактурном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линијом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усмереном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надоле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назад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7709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1437" y="788711"/>
            <a:ext cx="10569945" cy="5541068"/>
          </a:xfrm>
        </p:spPr>
        <p:txBody>
          <a:bodyPr>
            <a:normAutofit/>
          </a:bodyPr>
          <a:lstStyle/>
          <a:p>
            <a:r>
              <a:rPr lang="sr-Cyrl-CS" b="1" dirty="0">
                <a:solidFill>
                  <a:srgbClr val="FF6600"/>
                </a:solidFill>
              </a:rPr>
              <a:t>Дијагноза</a:t>
            </a:r>
            <a:r>
              <a:rPr lang="sr-Cyrl-CS" dirty="0"/>
              <a:t> </a:t>
            </a:r>
            <a:r>
              <a:rPr lang="sr-Cyrl-CS" sz="2600" dirty="0"/>
              <a:t>–</a:t>
            </a: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клинички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преглед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(јака бол при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палпацији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месту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прелома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коштани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степеник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патолошка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покретљивост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крепитације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)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Спроводе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радиолошка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испитивања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: RTG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,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CT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мандибуле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ортопан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</a:t>
            </a:r>
            <a:endParaRPr lang="sr-Cyrl-CS" sz="2600" dirty="0"/>
          </a:p>
          <a:p>
            <a:r>
              <a:rPr lang="sr-Cyrl-CS" b="1" dirty="0">
                <a:solidFill>
                  <a:srgbClr val="FF6600"/>
                </a:solidFill>
              </a:rPr>
              <a:t>Терапија</a:t>
            </a:r>
            <a:r>
              <a:rPr lang="sr-Cyrl-CS" dirty="0"/>
              <a:t>: 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АТ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заштит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системски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антибиотици</a:t>
            </a:r>
            <a:r>
              <a:rPr lang="sr-Cyrl-R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a typeface="Times New Roman" panose="02020603050405020304" pitchFamily="18" charset="0"/>
              </a:rPr>
              <a:t>аналгетици</a:t>
            </a:r>
            <a:r>
              <a:rPr lang="sr-Cyrl-RS" sz="2600" dirty="0"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a typeface="Times New Roman" panose="02020603050405020304" pitchFamily="18" charset="0"/>
              </a:rPr>
              <a:t>испирање</a:t>
            </a:r>
            <a:r>
              <a:rPr lang="en-US" sz="2600" dirty="0"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дупље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антисептицима</a:t>
            </a:r>
            <a:r>
              <a:rPr lang="sr-Cyrl-RS" sz="2600" dirty="0">
                <a:ea typeface="Times New Roman" panose="02020603050405020304" pitchFamily="18" charset="0"/>
              </a:rPr>
              <a:t>.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endParaRPr lang="sr-Cyrl-RS" sz="2600" dirty="0">
              <a:effectLst/>
              <a:ea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фрактура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без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дислокације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фрактура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може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третира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конзервативно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 </a:t>
            </a:r>
            <a:endParaRPr lang="sr-Cyrl-RS" sz="2600" dirty="0">
              <a:effectLst/>
              <a:ea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фрактура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дислокацијом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примењује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мануелна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репозиција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тракциона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репозиција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гумице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жице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)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хируршка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отворена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)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репозиција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</a:t>
            </a:r>
            <a:r>
              <a:rPr lang="en-US" sz="26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Имобилизација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врши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остеосинтезом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титанијумским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плочицама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интерденталном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фиксацијом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Times New Roman" panose="02020603050405020304" pitchFamily="18" charset="0"/>
              </a:rPr>
              <a:t>жицом</a:t>
            </a:r>
            <a:r>
              <a:rPr lang="en-US" sz="2600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sr-Cyrl-CS" dirty="0"/>
          </a:p>
        </p:txBody>
      </p:sp>
    </p:spTree>
    <p:extLst>
      <p:ext uri="{BB962C8B-B14F-4D97-AF65-F5344CB8AC3E}">
        <p14:creationId xmlns:p14="http://schemas.microsoft.com/office/powerpoint/2010/main" val="2126166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РТГ – фрактура десног угла доње вилице</a:t>
            </a:r>
            <a:endParaRPr lang="en-US" dirty="0"/>
          </a:p>
        </p:txBody>
      </p:sp>
      <p:pic>
        <p:nvPicPr>
          <p:cNvPr id="3075" name="Picture 3" descr="D:\BANE\FRAKURA MANDIBULE\fra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04" y="1928802"/>
            <a:ext cx="5222076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1751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download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8974" r="8974" b="7985"/>
          <a:stretch>
            <a:fillRect/>
          </a:stretch>
        </p:blipFill>
        <p:spPr>
          <a:xfrm>
            <a:off x="3381356" y="1571612"/>
            <a:ext cx="5296912" cy="3655432"/>
          </a:xfrm>
        </p:spPr>
      </p:pic>
    </p:spTree>
    <p:extLst>
      <p:ext uri="{BB962C8B-B14F-4D97-AF65-F5344CB8AC3E}">
        <p14:creationId xmlns:p14="http://schemas.microsoft.com/office/powerpoint/2010/main" val="101741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7968" y="1428736"/>
            <a:ext cx="9129998" cy="1894362"/>
          </a:xfrm>
        </p:spPr>
        <p:txBody>
          <a:bodyPr>
            <a:noAutofit/>
          </a:bodyPr>
          <a:lstStyle/>
          <a:p>
            <a:r>
              <a:rPr lang="fr-FR" dirty="0" err="1"/>
              <a:t>Запаље</a:t>
            </a:r>
            <a:r>
              <a:rPr lang="sr-Cyrl-RS" dirty="0"/>
              <a:t>нски процеси</a:t>
            </a:r>
            <a:r>
              <a:rPr lang="fr-FR" dirty="0"/>
              <a:t> </a:t>
            </a:r>
            <a:r>
              <a:rPr lang="fr-FR" dirty="0" err="1"/>
              <a:t>пљувачних</a:t>
            </a:r>
            <a:r>
              <a:rPr lang="fr-FR" dirty="0"/>
              <a:t> </a:t>
            </a:r>
            <a:r>
              <a:rPr lang="fr-FR" dirty="0" err="1"/>
              <a:t>жлезда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31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5417" r="5417"/>
          <a:stretch>
            <a:fillRect/>
          </a:stretch>
        </p:blipFill>
        <p:spPr>
          <a:xfrm>
            <a:off x="3452794" y="1571613"/>
            <a:ext cx="5143536" cy="3857679"/>
          </a:xfrm>
        </p:spPr>
      </p:pic>
    </p:spTree>
    <p:extLst>
      <p:ext uri="{BB962C8B-B14F-4D97-AF65-F5344CB8AC3E}">
        <p14:creationId xmlns:p14="http://schemas.microsoft.com/office/powerpoint/2010/main" val="2931128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CS" sz="3100" dirty="0"/>
              <a:t>3</a:t>
            </a:r>
            <a:r>
              <a:rPr lang="sr-Cyrl-CS" sz="3100" dirty="0"/>
              <a:t> Д</a:t>
            </a:r>
            <a:r>
              <a:rPr lang="sr-Latn-CS" sz="3100" dirty="0"/>
              <a:t> </a:t>
            </a:r>
            <a:r>
              <a:rPr lang="sr-Cyrl-CS" sz="3100" dirty="0"/>
              <a:t>реконструкција </a:t>
            </a:r>
            <a:r>
              <a:rPr lang="sr-Cyrl-RS" sz="3100" dirty="0"/>
              <a:t>-</a:t>
            </a:r>
            <a:r>
              <a:rPr lang="sr-Cyrl-RS" dirty="0"/>
              <a:t> </a:t>
            </a:r>
            <a:r>
              <a:rPr lang="sr-Cyrl-RS" sz="2700" dirty="0"/>
              <a:t>комплетна фрактура десног угла мандибуле са дислокацијом и симфизе без дислокације</a:t>
            </a:r>
            <a:r>
              <a:rPr lang="sr-Latn-RS" sz="2700" dirty="0"/>
              <a:t> </a:t>
            </a:r>
            <a:endParaRPr lang="en-US" sz="2700" dirty="0"/>
          </a:p>
        </p:txBody>
      </p:sp>
      <p:pic>
        <p:nvPicPr>
          <p:cNvPr id="1026" name="Picture 2" descr="C:\Users\Branislav\Desktop\230px-3D_CT_of_bilateral_mandible_fractur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47425" y="1811726"/>
            <a:ext cx="4203945" cy="4313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505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dirty="0"/>
              <a:t>Остеосинтеза металним плочицама</a:t>
            </a:r>
            <a:endParaRPr lang="en-US" dirty="0"/>
          </a:p>
        </p:txBody>
      </p:sp>
      <p:pic>
        <p:nvPicPr>
          <p:cNvPr id="5122" name="Picture 2" descr="D:\BANE\FRAKURA MANDIBULE\jaw-trauma-fracture-Chicago-Small-300x2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09918" y="1643050"/>
            <a:ext cx="4738708" cy="4106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3465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dirty="0"/>
              <a:t>Имобилизација металним плочицама и интердентална фиксација жицом</a:t>
            </a:r>
            <a:endParaRPr lang="en-US" dirty="0"/>
          </a:p>
        </p:txBody>
      </p:sp>
      <p:pic>
        <p:nvPicPr>
          <p:cNvPr id="4098" name="Picture 2" descr="D:\BANE\FRAKURA MANDIBULE\orif%20mandibular2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166" y="1928802"/>
            <a:ext cx="5486400" cy="3499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3680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48061-403C-FE14-51CB-32A8206E7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4382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Ороантрална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sz="4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фистула</a:t>
            </a:r>
            <a:r>
              <a:rPr lang="en-US" sz="4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0FB6B-603C-4192-4447-6BAC0E63B2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295"/>
            <a:ext cx="10515600" cy="4667250"/>
          </a:xfrm>
        </p:spPr>
        <p:txBody>
          <a:bodyPr>
            <a:normAutofit/>
          </a:bodyPr>
          <a:lstStyle/>
          <a:p>
            <a:pPr marL="8890" marR="8890" indent="326390" algn="just">
              <a:spcBef>
                <a:spcPts val="430"/>
              </a:spcBef>
              <a:spcAft>
                <a:spcPts val="0"/>
              </a:spcAft>
            </a:pPr>
            <a:r>
              <a:rPr lang="sr-Cyrl-R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О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роантралн</a:t>
            </a:r>
            <a:r>
              <a:rPr lang="sr-Cyrl-R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а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sr-Cyrl-R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фистула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патолошка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комуникација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између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дупље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максиларног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синуса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8890" marR="8890" indent="326390" algn="just">
              <a:spcBef>
                <a:spcPts val="43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Етиологија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најчешћи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узрок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јатрогени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екстракције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првог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другог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молара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приликом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уградње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импланта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горњу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вилицу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8890" marR="8890" indent="326390" algn="just">
              <a:spcBef>
                <a:spcPts val="43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пролазак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течности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хране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шупљине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нос</a:t>
            </a:r>
            <a:r>
              <a:rPr lang="sr-Cyrl-R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Уколико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дође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до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максиларног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синузитиса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hr-HR" sz="2400" spc="-1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константна сецернација гнојног секрета из синуса кроз фистулу у усну дупљу.  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15240" marR="0" indent="323215" algn="just">
              <a:spcBef>
                <a:spcPts val="0"/>
              </a:spcBef>
              <a:spcAft>
                <a:spcPts val="0"/>
              </a:spcAft>
            </a:pPr>
            <a:r>
              <a:rPr lang="hr-HR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Дијагноза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hr-HR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анамнез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</a:t>
            </a:r>
            <a:r>
              <a:rPr lang="hr-HR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кли­</a:t>
            </a:r>
            <a:r>
              <a:rPr lang="hr-HR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ничк</a:t>
            </a:r>
            <a:r>
              <a:rPr lang="sr-Cyrl-RS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</a:t>
            </a:r>
            <a:r>
              <a:rPr lang="hr-HR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преглед, Ва</a:t>
            </a:r>
            <a:r>
              <a:rPr lang="sr-Cyrl-RS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л</a:t>
            </a:r>
            <a:r>
              <a:rPr lang="hr-HR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салва теста, РТГ ПНШ, ортопан, </a:t>
            </a:r>
            <a:r>
              <a:rPr lang="hr-HR" sz="2400" spc="-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контрастна фистулографија, </a:t>
            </a:r>
            <a:r>
              <a:rPr lang="hr-HR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ЦТ</a:t>
            </a:r>
            <a:r>
              <a:rPr lang="sr-Cyrl-RS" sz="2400" spc="-1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hr-HR" sz="2400" spc="-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сондирање фистулозног канала тупом сондом.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8890" marR="8890" indent="32639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sr-Cyrl-R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Р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азличити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пластично-реконструктивни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захвати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мекоткивним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режњевима</a:t>
            </a:r>
            <a:r>
              <a:rPr lang="hr-HR" sz="2400" spc="-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У случају </a:t>
            </a:r>
            <a:r>
              <a:rPr lang="sr-Cyrl-RS" sz="2400" spc="-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рино</a:t>
            </a:r>
            <a:r>
              <a:rPr lang="hr-HR" sz="2400" spc="-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синузитиса се ради ФЕСС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уз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антибиотску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терапију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трајању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3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до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6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недеља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852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C92A8-2DCC-1991-80BD-C89B9B2A1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Сијалолитијаза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8A352-EF19-D83E-A401-D93743A08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2065"/>
            <a:ext cx="10515600" cy="4026795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effectLst/>
                <a:ea typeface="Times New Roman" panose="02020603050405020304" pitchFamily="18" charset="0"/>
              </a:rPr>
              <a:t>Представља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формирање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калкулуса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изводним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каналима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паренхиму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великих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sr-Cyrl-RS" dirty="0">
                <a:ea typeface="Times New Roman" panose="02020603050405020304" pitchFamily="18" charset="0"/>
              </a:rPr>
              <a:t>Н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ајчешће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dirty="0">
                <a:effectLst/>
                <a:ea typeface="Times New Roman" panose="02020603050405020304" pitchFamily="18" charset="0"/>
              </a:rPr>
              <a:t>се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среће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субмандибуларној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пљувачној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жлезди</a:t>
            </a:r>
            <a:r>
              <a:rPr lang="en-US" dirty="0">
                <a:effectLst/>
                <a:ea typeface="Times New Roman" panose="02020603050405020304" pitchFamily="18" charset="0"/>
              </a:rPr>
              <a:t> (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dirty="0">
                <a:effectLst/>
                <a:ea typeface="Times New Roman" panose="02020603050405020304" pitchFamily="18" charset="0"/>
              </a:rPr>
              <a:t> 70-80%),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потом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паротидној</a:t>
            </a:r>
            <a:r>
              <a:rPr lang="en-US" dirty="0">
                <a:effectLst/>
                <a:ea typeface="Times New Roman" panose="02020603050405020304" pitchFamily="18" charset="0"/>
              </a:rPr>
              <a:t> (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dirty="0">
                <a:effectLst/>
                <a:ea typeface="Times New Roman" panose="02020603050405020304" pitchFamily="18" charset="0"/>
              </a:rPr>
              <a:t> 20%)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најређе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сублингвалној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Етилогија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непозната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Фактори</a:t>
            </a:r>
            <a:r>
              <a:rPr lang="en-US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који</a:t>
            </a:r>
            <a:r>
              <a:rPr lang="en-US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могу</a:t>
            </a:r>
            <a:r>
              <a:rPr lang="en-US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да</a:t>
            </a:r>
            <a:r>
              <a:rPr lang="en-US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предиспонирају</a:t>
            </a:r>
            <a:r>
              <a:rPr lang="en-US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стварање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камена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великим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пљувачним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жлездама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dirty="0">
                <a:effectLst/>
                <a:ea typeface="Times New Roman" panose="02020603050405020304" pitchFamily="18" charset="0"/>
              </a:rPr>
              <a:t>: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слаба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дренажа</a:t>
            </a:r>
            <a:r>
              <a:rPr lang="sr-Cyrl-RS" dirty="0">
                <a:ea typeface="Times New Roman" panose="02020603050405020304" pitchFamily="18" charset="0"/>
              </a:rPr>
              <a:t> и/или </a:t>
            </a:r>
            <a:r>
              <a:rPr lang="en-US" dirty="0" err="1">
                <a:ea typeface="Times New Roman" panose="02020603050405020304" pitchFamily="18" charset="0"/>
              </a:rPr>
              <a:t>стагнација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пљувачке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опструкција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изводног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канала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микроскопским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страним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телима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хране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effectLst/>
                <a:ea typeface="Times New Roman" panose="02020603050405020304" pitchFamily="18" charset="0"/>
              </a:rPr>
              <a:t>Типично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одраслих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чешће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мушкараца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46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D8118-5D37-DC3A-33B3-2C1D0ADDC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7535"/>
            <a:ext cx="10515600" cy="5722930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8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слика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по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локализацији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калкулуси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могу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буду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површни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дубоки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. </a:t>
            </a:r>
            <a:endParaRPr lang="sr-Cyrl-RS" sz="28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dirty="0" err="1">
                <a:effectLst/>
                <a:ea typeface="Times New Roman" panose="02020603050405020304" pitchFamily="18" charset="0"/>
              </a:rPr>
              <a:t>Симптоми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јављају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током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јела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непосредно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пре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јела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виду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једностраног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отока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због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застоја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пљувачке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) </a:t>
            </a:r>
            <a:r>
              <a:rPr lang="sr-Cyrl-RS" sz="2800" dirty="0">
                <a:effectLst/>
                <a:ea typeface="Times New Roman" panose="02020603050405020304" pitchFamily="18" charset="0"/>
              </a:rPr>
              <a:t>који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доводи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до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појаве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локалног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бола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Након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извесног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времена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оток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спонтано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повлачи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јер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паренхим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ресорбује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пљувачку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. У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случају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рецидивирања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отока</a:t>
            </a:r>
            <a:r>
              <a:rPr lang="sr-Cyrl-RS" sz="2800" dirty="0">
                <a:effectLst/>
                <a:ea typeface="Times New Roman" panose="02020603050405020304" pitchFamily="18" charset="0"/>
              </a:rPr>
              <a:t>,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настаје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хронично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запаљење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паренхима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оток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који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перзистира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. </a:t>
            </a:r>
            <a:endParaRPr lang="sr-Cyrl-RS" sz="28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радиолошка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испитивања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сијалографија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, RTG, UZ, CT).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: у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акутној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фази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ординирају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антибиотици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, а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након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смиривања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стања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спроводи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оперативно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лечење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површних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калкулуса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операција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ради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интраоралним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путем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, а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дубоких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ради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уклањање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пљувачне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329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BANE\FRAKURA MANDIBULE\IMG_5482-1024x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09853" y="1142984"/>
            <a:ext cx="6435705" cy="4286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25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BANE\FRAKURA MANDIBULE\IMG_5483-1024x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81291" y="1285860"/>
            <a:ext cx="6221181" cy="4143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31792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BANE\FRAKURA MANDIBULE\IMG_5484-1024x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166" y="1214422"/>
            <a:ext cx="6221180" cy="4143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7675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1C779-02C7-17D1-F2B8-F2F0B7ED9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8568"/>
          </a:xfrm>
        </p:spPr>
        <p:txBody>
          <a:bodyPr/>
          <a:lstStyle/>
          <a:p>
            <a:r>
              <a:rPr lang="sr-Latn-RS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Parotitis epidemica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B5B8C-D1A8-0D45-84E9-C3661A972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3694"/>
            <a:ext cx="10515600" cy="4940931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Latn-RS" sz="2400" dirty="0">
                <a:effectLst/>
                <a:ea typeface="Times New Roman" panose="02020603050405020304" pitchFamily="18" charset="0"/>
              </a:rPr>
              <a:t>To je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акутно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вирусно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обољењ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e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напада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познато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заушке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епидемијски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оставља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трајни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имунитет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Етиологи</a:t>
            </a:r>
            <a:r>
              <a:rPr lang="sr-Cyrl-R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ј</a:t>
            </a:r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изазива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ea typeface="Times New Roman" panose="02020603050405020304" pitchFamily="18" charset="0"/>
              </a:rPr>
              <a:t>paramyxovirus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ea typeface="Times New Roman" panose="02020603050405020304" pitchFamily="18" charset="0"/>
              </a:rPr>
              <a:t>virus </a:t>
            </a:r>
            <a:r>
              <a:rPr lang="en-US" sz="2400" i="1" dirty="0" err="1">
                <a:effectLst/>
                <a:ea typeface="Times New Roman" panose="02020603050405020304" pitchFamily="18" charset="0"/>
              </a:rPr>
              <a:t>mumpsa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sr-Latn-RS" sz="2400" dirty="0">
                <a:ea typeface="Times New Roman" panose="02020603050405020304" pitchFamily="18" charset="0"/>
              </a:rPr>
              <a:t>O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бољење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изазива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i="1" dirty="0">
                <a:effectLst/>
                <a:ea typeface="Times New Roman" panose="02020603050405020304" pitchFamily="18" charset="0"/>
              </a:rPr>
              <a:t>cytomegalovirus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(CMV).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Преноси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капљичним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путем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Поред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могу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бити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захваћене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тестиси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оваријуми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Обољевају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школска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дец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одрасли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ретко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Инкубација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траје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2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3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недеље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општи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симптоми</a:t>
            </a:r>
            <a:r>
              <a:rPr lang="sr-Latn-RS" sz="2400" dirty="0">
                <a:ea typeface="Times New Roman" panose="02020603050405020304" pitchFamily="18" charset="0"/>
              </a:rPr>
              <a:t> -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температур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a</a:t>
            </a:r>
            <a:r>
              <a:rPr lang="sr-Latn-RS" sz="2400" dirty="0"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малаксалост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боло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ви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мишићима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главобољ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sr-Cyrl-RS" sz="2400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Л</a:t>
            </a:r>
            <a:r>
              <a:rPr lang="en-US" sz="2400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окални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симптоми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оток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пределу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једне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а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потом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друге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Кожа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изнад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глатка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напета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Болест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траје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7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строго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мировање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антипиретици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витамини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топле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суве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облоге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оток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Компликације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дечака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акутни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орхитис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последичним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стерилитетом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лептоменингитис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219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7C90-4D20-46C8-F65E-87938A93F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3732"/>
            <a:ext cx="10515600" cy="922137"/>
          </a:xfrm>
        </p:spPr>
        <p:txBody>
          <a:bodyPr/>
          <a:lstStyle/>
          <a:p>
            <a:r>
              <a:rPr lang="sr-Cyrl-RS" dirty="0">
                <a:ea typeface="Times New Roman" panose="02020603050405020304" pitchFamily="18" charset="0"/>
              </a:rPr>
              <a:t>К</a:t>
            </a:r>
            <a:r>
              <a:rPr lang="en-US" dirty="0" err="1">
                <a:ea typeface="Times New Roman" panose="02020603050405020304" pitchFamily="18" charset="0"/>
              </a:rPr>
              <a:t>арцином</a:t>
            </a:r>
            <a:r>
              <a:rPr lang="sr-Cyrl-RS" dirty="0">
                <a:ea typeface="Times New Roman" panose="02020603050405020304" pitchFamily="18" charset="0"/>
              </a:rPr>
              <a:t>и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усне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дупље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DF92E-91F7-21F7-038E-31EC6737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0013"/>
            <a:ext cx="10515600" cy="4424255"/>
          </a:xfrm>
        </p:spPr>
        <p:txBody>
          <a:bodyPr>
            <a:no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Типично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особа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старијих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45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живота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90%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дупље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чини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сквамоцелуларни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</a:t>
            </a:r>
            <a:r>
              <a:rPr lang="sr-Cyrl-RS" sz="2400" dirty="0"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Етиологија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примарни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ризик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фактори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пушење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цигарета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алкохол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укључуј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присусутво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црвене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промене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налик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улкусу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устима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зараста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Присутна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стална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устима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Одмакли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стадијум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карактерише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: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болним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ждрелом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отежаним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жвакањем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дисфагијом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тризмусом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језик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ограничено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покретан</a:t>
            </a:r>
            <a:r>
              <a:rPr lang="sr-Cyrl-RS" sz="2400" dirty="0">
                <a:ea typeface="Times New Roman" panose="02020603050405020304" pitchFamily="18" charset="0"/>
              </a:rPr>
              <a:t> 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утрнуо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радиолошка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испитивања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биопсија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ПХ.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ресекција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радиотерапија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методе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избора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се ради 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дисекција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67900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uccal Carcinoma: Practice Essentials, Epidemiology, Etiology">
            <a:extLst>
              <a:ext uri="{FF2B5EF4-FFF2-40B4-BE49-F238E27FC236}">
                <a16:creationId xmlns:a16="http://schemas.microsoft.com/office/drawing/2014/main" id="{2FE63E4D-25F6-97C7-A520-0A220DB72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26" y="2033541"/>
            <a:ext cx="5099597" cy="338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JERPH | Free Full-Text | Oral Cancer and Precancer: A Narrative Review on  the Relevance of Early Diagnosis">
            <a:extLst>
              <a:ext uri="{FF2B5EF4-FFF2-40B4-BE49-F238E27FC236}">
                <a16:creationId xmlns:a16="http://schemas.microsoft.com/office/drawing/2014/main" id="{9F6EF13C-7CFF-952F-E3D9-EC87DDE5E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502" y="1211756"/>
            <a:ext cx="5487418" cy="429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1963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30BE7-1E93-FD9F-71A3-7EF09B068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Карцином усница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98C0-E5B8-031F-275E-4547708D2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7869"/>
            <a:ext cx="10515600" cy="4193435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То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локализација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међу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дупље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Далеко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мушкараца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доминантно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доњој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Етилогија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фактор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ризика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спадају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: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пушење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луле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цигарета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хронични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хелијитис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леукоплакичне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промене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јавља се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егзофитична</a:t>
            </a:r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форма</a:t>
            </a:r>
            <a:r>
              <a:rPr lang="en-US" sz="24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карактерише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улцеро-вегетантни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широкој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основи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изнад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нивоа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сунзице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крустама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ендофитична</a:t>
            </a:r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форма</a:t>
            </a:r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улкусом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инфилтрише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мишиће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кост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Ендофитична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форма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бржу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еволуцију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раније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биопсија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PH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Циљ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радикално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уклони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избегавање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микростоме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Уколико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присутне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регионалне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дисекција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3465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 (4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441" r="6441"/>
          <a:stretch>
            <a:fillRect/>
          </a:stretch>
        </p:blipFill>
        <p:spPr>
          <a:xfrm>
            <a:off x="3452794" y="1428736"/>
            <a:ext cx="5005964" cy="3754482"/>
          </a:xfrm>
        </p:spPr>
      </p:pic>
    </p:spTree>
    <p:extLst>
      <p:ext uri="{BB962C8B-B14F-4D97-AF65-F5344CB8AC3E}">
        <p14:creationId xmlns:p14="http://schemas.microsoft.com/office/powerpoint/2010/main" val="2044252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download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0513" r="20513"/>
          <a:stretch>
            <a:fillRect/>
          </a:stretch>
        </p:blipFill>
        <p:spPr>
          <a:xfrm>
            <a:off x="3595671" y="1428737"/>
            <a:ext cx="4976843" cy="3732657"/>
          </a:xfrm>
        </p:spPr>
      </p:pic>
    </p:spTree>
    <p:extLst>
      <p:ext uri="{BB962C8B-B14F-4D97-AF65-F5344CB8AC3E}">
        <p14:creationId xmlns:p14="http://schemas.microsoft.com/office/powerpoint/2010/main" val="39185604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12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18056" b="18056"/>
          <a:stretch>
            <a:fillRect/>
          </a:stretch>
        </p:blipFill>
        <p:spPr>
          <a:xfrm>
            <a:off x="3524233" y="1428736"/>
            <a:ext cx="5181703" cy="3886224"/>
          </a:xfrm>
        </p:spPr>
      </p:pic>
    </p:spTree>
    <p:extLst>
      <p:ext uri="{BB962C8B-B14F-4D97-AF65-F5344CB8AC3E}">
        <p14:creationId xmlns:p14="http://schemas.microsoft.com/office/powerpoint/2010/main" val="4154628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23C2D-12B7-AD2A-F67C-C50245B87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Карцином језика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68B2D-A58A-97D8-2ED9-ADD5ADC1C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7250"/>
          </a:xfrm>
        </p:spPr>
        <p:txBody>
          <a:bodyPr>
            <a:normAutofit fontScale="92500"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По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учесталости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одмах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усана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У 75%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 регији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предње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2/3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језика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среће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улцеро-инфилтративна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форма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Даје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дубоке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лимфне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чворове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регионалне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и/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удаљене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присутне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чак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70%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пацијената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првом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прегледу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Етиологија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ризик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фактори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дупље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задебљање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језика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виду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пече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сметње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жвакању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говору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дисфагија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крварење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 непријатан задах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преглед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биопсија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PH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сумње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регионалне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CT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MR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врата</a:t>
            </a:r>
            <a:r>
              <a:rPr lang="sr-Cyrl-RS" sz="2400" dirty="0"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ексцизија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,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уколико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захвата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предње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2/3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језика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регионалних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дисекција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врата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Уколико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захвата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задњу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трећину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језика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иноперабилан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примењује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радиотерапија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Радиотерапија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може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примени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постоперативни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третман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7526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5" descr="downloa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5224" b="5224"/>
          <a:stretch>
            <a:fillRect/>
          </a:stretch>
        </p:blipFill>
        <p:spPr>
          <a:xfrm>
            <a:off x="3452794" y="1250142"/>
            <a:ext cx="5095924" cy="3821933"/>
          </a:xfrm>
        </p:spPr>
      </p:pic>
    </p:spTree>
    <p:extLst>
      <p:ext uri="{BB962C8B-B14F-4D97-AF65-F5344CB8AC3E}">
        <p14:creationId xmlns:p14="http://schemas.microsoft.com/office/powerpoint/2010/main" val="7580202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4" r="64"/>
          <a:stretch>
            <a:fillRect/>
          </a:stretch>
        </p:blipFill>
        <p:spPr>
          <a:xfrm>
            <a:off x="3381356" y="1214423"/>
            <a:ext cx="5143569" cy="3857651"/>
          </a:xfrm>
        </p:spPr>
      </p:pic>
    </p:spTree>
    <p:extLst>
      <p:ext uri="{BB962C8B-B14F-4D97-AF65-F5344CB8AC3E}">
        <p14:creationId xmlns:p14="http://schemas.microsoft.com/office/powerpoint/2010/main" val="36891483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64" r="64"/>
          <a:stretch>
            <a:fillRect/>
          </a:stretch>
        </p:blipFill>
        <p:spPr>
          <a:xfrm>
            <a:off x="3525268" y="1357298"/>
            <a:ext cx="5048320" cy="3786214"/>
          </a:xfrm>
        </p:spPr>
      </p:pic>
    </p:spTree>
    <p:extLst>
      <p:ext uri="{BB962C8B-B14F-4D97-AF65-F5344CB8AC3E}">
        <p14:creationId xmlns:p14="http://schemas.microsoft.com/office/powerpoint/2010/main" val="27130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B6EFE-B922-BA14-C9F9-6716ABBAA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0914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Акутни бактеријски сијалоаденитис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F7B63-5765-B2DE-F6E4-A118895D2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396"/>
            <a:ext cx="10515600" cy="4663952"/>
          </a:xfrm>
        </p:spPr>
        <p:txBody>
          <a:bodyPr>
            <a:no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Ради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о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акутној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гнојној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упали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жлезда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захваћена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паротидна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жлезда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Етиологија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мешовита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бактеријска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флора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стрептокок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и/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стафилоко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к)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Инфекција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дупље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преко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изводних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канала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шири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пљувачну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жлезду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особа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хроничним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обољењима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којих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присутна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дехидратација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особа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ослабљеним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имунитетом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дијабетичара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особа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обољењима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зуба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десни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слика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једнострани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болни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оток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Оток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топао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чврст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непокретан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може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захвата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лице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врат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sr-Cyrl-R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К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оже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изнад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отока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је хиперемична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касније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тризмус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сметње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исхрани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Папила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изводног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канала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отечена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црвена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а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канала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сецернира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гнојни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секрет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Од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општих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симптома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јављају</a:t>
            </a:r>
            <a:r>
              <a:rPr lang="sr-Cyrl-R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висока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фебрилност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грозница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малаксалост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општа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интоксикација</a:t>
            </a:r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endParaRPr lang="en-US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627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437" y="1633752"/>
            <a:ext cx="10515600" cy="1924994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 err="1"/>
              <a:t>Бенигни</a:t>
            </a:r>
            <a:r>
              <a:rPr lang="fr-FR" sz="6000" b="1" dirty="0"/>
              <a:t> </a:t>
            </a:r>
            <a:r>
              <a:rPr lang="sr-Cyrl-RS" sz="6000" b="1" dirty="0"/>
              <a:t>и малигни </a:t>
            </a:r>
            <a:r>
              <a:rPr lang="fr-FR" sz="6000" b="1" dirty="0" err="1"/>
              <a:t>тумори</a:t>
            </a:r>
            <a:r>
              <a:rPr lang="fr-FR" sz="6000" b="1" dirty="0"/>
              <a:t> </a:t>
            </a:r>
            <a:r>
              <a:rPr lang="fr-FR" sz="6000" b="1" dirty="0" err="1"/>
              <a:t>пљувачних</a:t>
            </a:r>
            <a:r>
              <a:rPr lang="fr-FR" sz="6000" b="1" dirty="0"/>
              <a:t> </a:t>
            </a:r>
            <a:r>
              <a:rPr lang="fr-FR" sz="6000" b="1" dirty="0" err="1"/>
              <a:t>жлезда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1011838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F8513-DDA1-1DD4-E493-78C0CC0F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Плеоморфни аденом (Тумор микстус)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67DC3-307C-C177-5E13-129EFAE51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03580"/>
          </a:xfrm>
        </p:spPr>
        <p:txBody>
          <a:bodyPr>
            <a:normAutofit lnSpcReduction="10000"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Чини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90%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свих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бенигних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, те с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бенигне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ове регије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Најчешће се јавља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Углавном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једностран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почетку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промена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облику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покретног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безболног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чвора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испод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испред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аурикуле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Расте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споро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чак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деценијама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инфилтрише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кожу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јасно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ограничен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узурира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фацијални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живац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сијалографија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УЗ, 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CT, MR.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Биопсија се не препоручује. </a:t>
            </a:r>
            <a:r>
              <a:rPr lang="sr-Latn-RS" sz="2400" dirty="0">
                <a:effectLst/>
                <a:ea typeface="Times New Roman" panose="02020603050405020304" pitchFamily="18" charset="0"/>
              </a:rPr>
              <a:t>PH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налаз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се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добија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након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операције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хируршка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захвата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површни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режањ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препоручује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субтотална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паротидектомија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захвата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дубоки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режањ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,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тотална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паротидектомија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очување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фацијалног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живца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a typeface="Times New Roman" panose="02020603050405020304" pitchFamily="18" charset="0"/>
              </a:rPr>
              <a:t>С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клон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је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алтерацији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a typeface="Times New Roman" panose="02020603050405020304" pitchFamily="18" charset="0"/>
              </a:rPr>
              <a:t>(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1,4 - 6,3%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)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Период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плеоморфни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аденом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може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алтерира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износи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с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ечно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10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752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BANE\FRAKURA MANDIBULE\800px-Parotisaden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2795" y="1214422"/>
            <a:ext cx="5429287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65265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BANE\FRAKURA MANDIBULE\vm4M3EAM9f3fJw-VDkn2Gg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1422" y="1000108"/>
            <a:ext cx="4457700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17220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8eb0b89b4d11e750af298b4a5e8c0f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19155" b="19155"/>
          <a:stretch>
            <a:fillRect/>
          </a:stretch>
        </p:blipFill>
        <p:spPr>
          <a:xfrm>
            <a:off x="3452794" y="1428736"/>
            <a:ext cx="5042462" cy="3781882"/>
          </a:xfrm>
        </p:spPr>
      </p:pic>
    </p:spTree>
    <p:extLst>
      <p:ext uri="{BB962C8B-B14F-4D97-AF65-F5344CB8AC3E}">
        <p14:creationId xmlns:p14="http://schemas.microsoft.com/office/powerpoint/2010/main" val="27768839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indawi.com/crim/otolaryngology/2012/470652.fig.001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52663" y="1214422"/>
            <a:ext cx="7188171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16559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3DD80-D8BE-D7F5-9154-D1391EA0C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Вартинов тумор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82B63-9471-4701-8DDA-4CA3E520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01234"/>
          </a:xfrm>
        </p:spPr>
        <p:txBody>
          <a:bodyPr>
            <a:normAutofit fontScale="92500"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dirty="0">
                <a:ea typeface="Times New Roman" panose="02020603050405020304" pitchFamily="18" charset="0"/>
              </a:rPr>
              <a:t>Г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отово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dirty="0">
                <a:effectLst/>
                <a:ea typeface="Times New Roman" panose="02020603050405020304" pitchFamily="18" charset="0"/>
              </a:rPr>
              <a:t>се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искључиво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паротидној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жлезди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углавном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површном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режњу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једностран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effectLst/>
                <a:ea typeface="Times New Roman" panose="02020603050405020304" pitchFamily="18" charset="0"/>
              </a:rPr>
              <a:t>По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правилу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мушкараца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старости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изнад</a:t>
            </a:r>
            <a:r>
              <a:rPr lang="en-US" dirty="0">
                <a:effectLst/>
                <a:ea typeface="Times New Roman" panose="02020603050405020304" pitchFamily="18" charset="0"/>
              </a:rPr>
              <a:t> 50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година</a:t>
            </a:r>
            <a:r>
              <a:rPr lang="sr-Cyrl-RS" dirty="0"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Расте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споро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достиже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различиту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величину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мекане</a:t>
            </a:r>
            <a:r>
              <a:rPr lang="sr-Cyrl-RS" dirty="0">
                <a:effectLst/>
                <a:ea typeface="Times New Roman" panose="02020603050405020304" pitchFamily="18" charset="0"/>
              </a:rPr>
              <a:t> 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конзистенције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компресибилан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безболан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јасно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ограничен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непромењене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коже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изнад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dirty="0">
                <a:effectLst/>
                <a:ea typeface="Times New Roman" panose="02020603050405020304" pitchFamily="18" charset="0"/>
              </a:rPr>
              <a:t>: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анамнеза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клинички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преглед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сијалографија</a:t>
            </a:r>
            <a:r>
              <a:rPr lang="en-US" dirty="0">
                <a:effectLst/>
                <a:ea typeface="Times New Roman" panose="02020603050405020304" pitchFamily="18" charset="0"/>
              </a:rPr>
              <a:t>, CT, MR.</a:t>
            </a:r>
            <a:r>
              <a:rPr lang="sr-Cyrl-RS" dirty="0">
                <a:effectLst/>
                <a:ea typeface="Times New Roman" panose="02020603050405020304" pitchFamily="18" charset="0"/>
              </a:rPr>
              <a:t> Као и код плеоморфног аденома не препоручује се биопсија (због могућег стварања фистуле).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dirty="0">
                <a:effectLst/>
                <a:ea typeface="Times New Roman" panose="02020603050405020304" pitchFamily="18" charset="0"/>
              </a:rPr>
              <a:t>Дефинитивна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dirty="0">
                <a:effectLst/>
                <a:ea typeface="Times New Roman" panose="02020603050405020304" pitchFamily="18" charset="0"/>
              </a:rPr>
              <a:t>ПХ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након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операције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b="1" dirty="0" err="1">
                <a:effectLst/>
                <a:ea typeface="Times New Roman" panose="02020603050405020304" pitchFamily="18" charset="0"/>
              </a:rPr>
              <a:t>Терапија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хируршка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Раде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субтотална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тотална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паротидектомија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уз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очување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фацијалног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живца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sr-Cyrl-RS" dirty="0">
                <a:effectLst/>
                <a:ea typeface="Times New Roman" panose="02020603050405020304" pitchFamily="18" charset="0"/>
              </a:rPr>
              <a:t>Варт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инов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склон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рецидивима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али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разлику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плеоморфног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аденома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никада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малигно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алтерише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751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BANE\FRAKURA MANDIBULE\F4_medium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66911" y="1357298"/>
            <a:ext cx="4162425" cy="4191000"/>
          </a:xfrm>
          <a:prstGeom prst="rect">
            <a:avLst/>
          </a:prstGeom>
          <a:noFill/>
        </p:spPr>
      </p:pic>
      <p:pic>
        <p:nvPicPr>
          <p:cNvPr id="5" name="Picture 2" descr="D:\BANE\FRAKURA MANDIBULE\WarthinsTumFi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6066" y="1357298"/>
            <a:ext cx="3022600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55005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901014" cy="939784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>Малигни тумори пљувачних жлезда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7467600" cy="4257692"/>
          </a:xfrm>
        </p:spPr>
        <p:txBody>
          <a:bodyPr>
            <a:normAutofit lnSpcReduction="10000"/>
          </a:bodyPr>
          <a:lstStyle/>
          <a:p>
            <a:r>
              <a:rPr lang="sr-Latn-RS" b="1" dirty="0">
                <a:solidFill>
                  <a:srgbClr val="C00000"/>
                </a:solidFill>
              </a:rPr>
              <a:t>Cylindroma</a:t>
            </a:r>
          </a:p>
          <a:p>
            <a:pPr>
              <a:buNone/>
            </a:pPr>
            <a:endParaRPr lang="sr-Latn-R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C</a:t>
            </a:r>
            <a:r>
              <a:rPr lang="sr-Latn-RS" b="1" dirty="0">
                <a:solidFill>
                  <a:srgbClr val="C00000"/>
                </a:solidFill>
              </a:rPr>
              <a:t>arcinoma muco-epydermoides</a:t>
            </a:r>
          </a:p>
          <a:p>
            <a:pPr>
              <a:buNone/>
            </a:pPr>
            <a:endParaRPr lang="sr-Latn-RS" b="1" dirty="0">
              <a:solidFill>
                <a:srgbClr val="C00000"/>
              </a:solidFill>
            </a:endParaRPr>
          </a:p>
          <a:p>
            <a:r>
              <a:rPr lang="sr-Latn-RS" b="1" dirty="0">
                <a:solidFill>
                  <a:srgbClr val="C00000"/>
                </a:solidFill>
              </a:rPr>
              <a:t>Tumor mixtus malignus</a:t>
            </a:r>
          </a:p>
          <a:p>
            <a:endParaRPr lang="sr-Cyrl-RS" b="1" dirty="0">
              <a:solidFill>
                <a:srgbClr val="C00000"/>
              </a:solidFill>
            </a:endParaRPr>
          </a:p>
          <a:p>
            <a:r>
              <a:rPr lang="sr-Latn-RS" b="1" dirty="0">
                <a:solidFill>
                  <a:srgbClr val="C00000"/>
                </a:solidFill>
              </a:rPr>
              <a:t>Acinus-cell carcinoma</a:t>
            </a:r>
          </a:p>
          <a:p>
            <a:pPr>
              <a:buNone/>
            </a:pPr>
            <a:endParaRPr lang="sr-Latn-R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C</a:t>
            </a:r>
            <a:r>
              <a:rPr lang="sr-Latn-RS" b="1" dirty="0">
                <a:solidFill>
                  <a:srgbClr val="C00000"/>
                </a:solidFill>
              </a:rPr>
              <a:t>arcinoma planocellulare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161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598" y="398926"/>
            <a:ext cx="7467600" cy="939784"/>
          </a:xfrm>
        </p:spPr>
        <p:txBody>
          <a:bodyPr/>
          <a:lstStyle/>
          <a:p>
            <a:r>
              <a:rPr lang="sr-Latn-RS" dirty="0">
                <a:solidFill>
                  <a:srgbClr val="002060"/>
                </a:solidFill>
              </a:rPr>
              <a:t>Cylindroma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24757" y="1553440"/>
            <a:ext cx="10342486" cy="47408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/>
              <a:t>Аденоид цистични карцином, среће се у 4% свих тумора пљувачних жлезда. Спада у најчешће </a:t>
            </a:r>
            <a:r>
              <a:rPr lang="en-US" dirty="0" err="1">
                <a:ea typeface="Times New Roman" panose="02020603050405020304" pitchFamily="18" charset="0"/>
              </a:rPr>
              <a:t>малигн</a:t>
            </a:r>
            <a:r>
              <a:rPr lang="sr-Cyrl-RS" dirty="0">
                <a:ea typeface="Times New Roman" panose="02020603050405020304" pitchFamily="18" charset="0"/>
              </a:rPr>
              <a:t>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тумор</a:t>
            </a:r>
            <a:r>
              <a:rPr lang="sr-Cyrl-RS" dirty="0">
                <a:ea typeface="Times New Roman" panose="02020603050405020304" pitchFamily="18" charset="0"/>
              </a:rPr>
              <a:t>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субмандибуларне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пљувачне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жлезде</a:t>
            </a:r>
            <a:r>
              <a:rPr lang="en-US" dirty="0">
                <a:ea typeface="Times New Roman" panose="02020603050405020304" pitchFamily="18" charset="0"/>
              </a:rPr>
              <a:t> и </a:t>
            </a:r>
            <a:r>
              <a:rPr lang="en-US" dirty="0" err="1">
                <a:ea typeface="Times New Roman" panose="02020603050405020304" pitchFamily="18" charset="0"/>
              </a:rPr>
              <a:t>малих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пљувачних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жлезда</a:t>
            </a:r>
            <a:endParaRPr lang="sr-Cyrl-RS" dirty="0"/>
          </a:p>
          <a:p>
            <a:r>
              <a:rPr lang="en-US" dirty="0" err="1">
                <a:ea typeface="Times New Roman" panose="02020603050405020304" pitchFamily="18" charset="0"/>
              </a:rPr>
              <a:t>Морофолошки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се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разликују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три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типа</a:t>
            </a:r>
            <a:r>
              <a:rPr lang="en-US" dirty="0">
                <a:ea typeface="Times New Roman" panose="02020603050405020304" pitchFamily="18" charset="0"/>
              </a:rPr>
              <a:t>: </a:t>
            </a:r>
            <a:r>
              <a:rPr lang="en-US" dirty="0" err="1">
                <a:ea typeface="Times New Roman" panose="02020603050405020304" pitchFamily="18" charset="0"/>
              </a:rPr>
              <a:t>класични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тубуларни</a:t>
            </a:r>
            <a:r>
              <a:rPr lang="en-US" dirty="0">
                <a:ea typeface="Times New Roman" panose="02020603050405020304" pitchFamily="18" charset="0"/>
              </a:rPr>
              <a:t> и </a:t>
            </a:r>
            <a:r>
              <a:rPr lang="en-US" dirty="0" err="1">
                <a:ea typeface="Times New Roman" panose="02020603050405020304" pitchFamily="18" charset="0"/>
              </a:rPr>
              <a:t>солидни</a:t>
            </a:r>
            <a:r>
              <a:rPr lang="sr-Cyrl-RS" dirty="0">
                <a:ea typeface="Times New Roman" panose="02020603050405020304" pitchFamily="18" charset="0"/>
              </a:rPr>
              <a:t>.</a:t>
            </a:r>
            <a:endParaRPr lang="sr-Cyrl-RS" dirty="0"/>
          </a:p>
          <a:p>
            <a:r>
              <a:rPr lang="sr-Cyrl-RS" dirty="0"/>
              <a:t>Споро расте, иако има висок малигнитет.</a:t>
            </a:r>
          </a:p>
          <a:p>
            <a:r>
              <a:rPr lang="sr-Cyrl-RS" dirty="0"/>
              <a:t>Веома је склон рецидивима.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sr-Cyrl-RS" dirty="0">
                <a:ea typeface="Times New Roman" panose="02020603050405020304" pitchFamily="18" charset="0"/>
              </a:rPr>
              <a:t>Има тенденцију перинеуралног ширења.</a:t>
            </a:r>
          </a:p>
          <a:p>
            <a:r>
              <a:rPr lang="sr-Cyrl-RS" dirty="0"/>
              <a:t>Лечи се радикалном хирургијом (са тумором се уклањања и захваћена жлезда). У случају паротидне жлезде жртвује се фацијалис.</a:t>
            </a:r>
          </a:p>
          <a:p>
            <a:pPr lvl="1"/>
            <a:r>
              <a:rPr lang="sr-Cyrl-RS" dirty="0"/>
              <a:t>Након операције се препоручује и зрачна терапија јер је тумор релативно радиосензибилан.</a:t>
            </a:r>
          </a:p>
          <a:p>
            <a:r>
              <a:rPr lang="sr-Cyrl-RS" dirty="0"/>
              <a:t>Преживљавање после 5 година се креће око 50% и мање. Препоручује се доживотно праћење.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63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A8085-AF90-1DEE-0751-A19131282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6433"/>
            <a:ext cx="10515600" cy="4351338"/>
          </a:xfrm>
        </p:spPr>
        <p:txBody>
          <a:bodyPr/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Дијагноза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анамнеза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клиничка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слика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брис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папиле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изводног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канала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UZ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врата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28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антибиотици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симптоматска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санирање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патолошких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процеса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у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усној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дупљи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лечење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хроничног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обољења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28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Компликације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флегмоне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апсцеси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образа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врата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парафарингеалног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простора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endParaRPr lang="sr-Cyrl-RS" sz="28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апсцеса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састоји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од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инцизије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апсеца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дренаже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уз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високе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дозе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антибиотика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евентуално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кортикостероида</a:t>
            </a:r>
            <a:r>
              <a:rPr lang="en-US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2800" dirty="0">
              <a:effectLst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112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77" y="339411"/>
            <a:ext cx="7467600" cy="725470"/>
          </a:xfrm>
        </p:spPr>
        <p:txBody>
          <a:bodyPr>
            <a:normAutofit/>
          </a:bodyPr>
          <a:lstStyle/>
          <a:p>
            <a:r>
              <a:rPr lang="sr-Latn-RS" dirty="0">
                <a:solidFill>
                  <a:srgbClr val="002060"/>
                </a:solidFill>
              </a:rPr>
              <a:t>Carcinoma muco-epydermoides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560" y="1215253"/>
            <a:ext cx="10653203" cy="5090271"/>
          </a:xfrm>
        </p:spPr>
        <p:txBody>
          <a:bodyPr>
            <a:no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То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епителног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порекла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Среће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10%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свих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sr-Cyrl-RS" sz="2400" dirty="0">
                <a:ea typeface="Times New Roman" panose="02020603050405020304" pitchFamily="18" charset="0"/>
              </a:rPr>
              <a:t>,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a typeface="Times New Roman" panose="02020603050405020304" pitchFamily="18" charset="0"/>
              </a:rPr>
              <a:t>са предилекцијом</a:t>
            </a:r>
            <a:r>
              <a:rPr lang="en-US" sz="2400" dirty="0"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a typeface="Times New Roman" panose="02020603050405020304" pitchFamily="18" charset="0"/>
              </a:rPr>
              <a:t>паротидној</a:t>
            </a:r>
            <a:r>
              <a:rPr lang="en-US" sz="2400" dirty="0"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</a:rPr>
              <a:t>жлезди</a:t>
            </a:r>
            <a:r>
              <a:rPr lang="en-US" sz="2400" dirty="0"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ea typeface="Times New Roman" panose="02020603050405020304" pitchFamily="18" charset="0"/>
              </a:rPr>
              <a:t>Сматра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овај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деце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ffectLst/>
                <a:ea typeface="Times New Roman" panose="02020603050405020304" pitchFamily="18" charset="0"/>
              </a:rPr>
              <a:t>Одликује 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тростепен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хистолошк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ом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класификациј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ом 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ниског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средњег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високог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степена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Тумори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ниског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степена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имају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најбољу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прогнозу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Расту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споро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ретко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метастазирају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Рецидивирају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10%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а 5-годишње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преживљавање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90%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b="1" dirty="0">
                <a:solidFill>
                  <a:schemeClr val="accent2"/>
                </a:solidFill>
                <a:ea typeface="Times New Roman" panose="02020603050405020304" pitchFamily="18" charset="0"/>
              </a:rPr>
              <a:t>Т</a:t>
            </a: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умори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високог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степена</a:t>
            </a:r>
            <a:r>
              <a:rPr lang="en-U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слабо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диференцирани</a:t>
            </a:r>
            <a:r>
              <a:rPr lang="sr-Cyrl-RS" sz="2400" dirty="0">
                <a:ea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веома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Расту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нагло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инфилтришу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околину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ледирају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фацијални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живац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Рецидивирају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80%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Имају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лошу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прогнозу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Преживљавање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5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само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10%.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Терапија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 је хируршка</a:t>
            </a:r>
            <a:r>
              <a:rPr lang="sr-Cyrl-RS" sz="2400" dirty="0">
                <a:ea typeface="Times New Roman" panose="02020603050405020304" pitchFamily="18" charset="0"/>
              </a:rPr>
              <a:t>: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тоталн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паротидектомиј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а,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постоперативно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зрачење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Током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операције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жртвује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фацијални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живац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953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602" y="798421"/>
            <a:ext cx="9996256" cy="725470"/>
          </a:xfrm>
        </p:spPr>
        <p:txBody>
          <a:bodyPr>
            <a:noAutofit/>
          </a:bodyPr>
          <a:lstStyle/>
          <a:p>
            <a:r>
              <a:rPr lang="en-US" sz="4000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en-US" sz="40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4000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плеоморфном</a:t>
            </a:r>
            <a:r>
              <a:rPr lang="en-US" sz="40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аденому</a:t>
            </a:r>
            <a:r>
              <a:rPr lang="en-US" sz="4000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6947" y="1951269"/>
            <a:ext cx="10644327" cy="4023403"/>
          </a:xfrm>
        </p:spPr>
        <p:txBody>
          <a:bodyPr>
            <a:normAutofit/>
          </a:bodyPr>
          <a:lstStyle/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Зове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плеоморфни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карцином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микстус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Примарно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великим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пљувачним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жлездама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Настаје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алтерацијом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бенигног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плеоморфног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аденома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спору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еволуцију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трајању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7-10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лечења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Може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након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делимичне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енуклеације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плеоморфног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аденома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пљувачне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Карактерише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наглом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фазом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раста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инфилтрацијом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све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коже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Ретко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доводи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парализе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фацијалног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живца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Палпаторно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непокретан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болан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широкој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основи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sr-Cyrl-RS" sz="2400" dirty="0">
                <a:ea typeface="Times New Roman" panose="02020603050405020304" pitchFamily="18" charset="0"/>
              </a:rPr>
              <a:t>С</a:t>
            </a:r>
            <a:r>
              <a:rPr lang="en-US" sz="2400" dirty="0" err="1">
                <a:ea typeface="Times New Roman" panose="02020603050405020304" pitchFamily="18" charset="0"/>
              </a:rPr>
              <a:t>клон</a:t>
            </a:r>
            <a:r>
              <a:rPr lang="en-US" sz="2400" dirty="0">
                <a:ea typeface="Times New Roman" panose="02020603050405020304" pitchFamily="18" charset="0"/>
              </a:rPr>
              <a:t> </a:t>
            </a:r>
            <a:r>
              <a:rPr lang="sr-Cyrl-RS" sz="2400" dirty="0">
                <a:ea typeface="Times New Roman" panose="02020603050405020304" pitchFamily="18" charset="0"/>
              </a:rPr>
              <a:t>је </a:t>
            </a:r>
            <a:r>
              <a:rPr lang="en-US" sz="2400" dirty="0" err="1">
                <a:ea typeface="Times New Roman" panose="02020603050405020304" pitchFamily="18" charset="0"/>
              </a:rPr>
              <a:t>метастазирању</a:t>
            </a:r>
            <a:r>
              <a:rPr lang="en-US" sz="2400" dirty="0"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Лечи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хируршки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радикалном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операцијом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Рецидивира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30%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712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4FC5-06AD-87F8-D75F-92D509FA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1639"/>
            <a:ext cx="10515600" cy="7812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Acinus-cell carcinoma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3735-44F6-6BE9-E350-D2F6240D4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90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sr-Cyrl-RS" sz="2400" dirty="0"/>
              <a:t>Ради се о карциному ацинусних ћелија. </a:t>
            </a: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Спада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малигне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епителне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Среће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6-8%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свих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жлезда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Далеко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најче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ш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ћи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паротидној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жлезди</a:t>
            </a:r>
            <a:r>
              <a:rPr lang="sr-Cyrl-RS" sz="2400" dirty="0">
                <a:ea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широком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дијапазону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година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деце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старих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особа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просечна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старост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52 г.).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Чешћи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жена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односом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3:2.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манифестује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споро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растући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тумор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чврсте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конзистенције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Често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појављује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псеудокапсуларно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Локалн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дисфункција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фацијалног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живца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инфилтрација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околних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структура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ретки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Даје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регионалне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метастазе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10%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Лечење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хируршко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радикалном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операцијом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ea typeface="Times New Roman" panose="02020603050405020304" pitchFamily="18" charset="0"/>
              </a:rPr>
              <a:t>Прогноза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добра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5-годишњим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преживљавањем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близу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90%, а 20-годишњим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преко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50%.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296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rgbClr val="002060"/>
                </a:solidFill>
              </a:rPr>
              <a:t>Carcinoma planocellulare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857652"/>
            <a:ext cx="10129421" cy="4043378"/>
          </a:xfrm>
        </p:spPr>
        <p:txBody>
          <a:bodyPr>
            <a:normAutofit fontScale="92500"/>
          </a:bodyPr>
          <a:lstStyle/>
          <a:p>
            <a:r>
              <a:rPr lang="sr-Cyrl-RS" dirty="0">
                <a:effectLst/>
                <a:ea typeface="Times New Roman" panose="02020603050405020304" pitchFamily="18" charset="0"/>
              </a:rPr>
              <a:t>Ради се о примарном сквамоцелуларном карциному.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Спада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епителне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малигне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туморе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великих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пљувачних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r>
              <a:rPr lang="en-US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захвата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паротидну</a:t>
            </a:r>
            <a:r>
              <a:rPr lang="en-US" dirty="0">
                <a:effectLst/>
                <a:ea typeface="Times New Roman" panose="02020603050405020304" pitchFamily="18" charset="0"/>
              </a:rPr>
              <a:t>, а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потом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субмандибуларну</a:t>
            </a:r>
            <a:r>
              <a:rPr lang="en-US" dirty="0">
                <a:effectLst/>
                <a:ea typeface="Times New Roman" panose="02020603050405020304" pitchFamily="18" charset="0"/>
              </a:rPr>
              <a:t> ж</a:t>
            </a:r>
            <a:r>
              <a:rPr lang="sr-Cyrl-RS" dirty="0">
                <a:effectLst/>
                <a:ea typeface="Times New Roman" panose="02020603050405020304" pitchFamily="18" charset="0"/>
              </a:rPr>
              <a:t>л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езду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r>
              <a:rPr lang="en-US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особа</a:t>
            </a:r>
            <a:r>
              <a:rPr lang="en-US" dirty="0">
                <a:effectLst/>
                <a:ea typeface="Times New Roman" panose="02020603050405020304" pitchFamily="18" charset="0"/>
              </a:rPr>
              <a:t> у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седмој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деценији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живота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касније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r>
              <a:rPr lang="sr-Cyrl-RS" dirty="0">
                <a:ea typeface="Times New Roman" panose="02020603050405020304" pitchFamily="18" charset="0"/>
              </a:rPr>
              <a:t>Овај тумор 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веома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малиг</a:t>
            </a:r>
            <a:r>
              <a:rPr lang="sr-Cyrl-RS" dirty="0">
                <a:effectLst/>
                <a:ea typeface="Times New Roman" panose="02020603050405020304" pitchFamily="18" charset="0"/>
              </a:rPr>
              <a:t>ан са тенденцијом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dirty="0">
                <a:effectLst/>
                <a:ea typeface="Times New Roman" panose="02020603050405020304" pitchFamily="18" charset="0"/>
              </a:rPr>
              <a:t>брзог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раст</a:t>
            </a:r>
            <a:r>
              <a:rPr lang="sr-Cyrl-RS" dirty="0">
                <a:effectLst/>
                <a:ea typeface="Times New Roman" panose="02020603050405020304" pitchFamily="18" charset="0"/>
              </a:rPr>
              <a:t>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брз</a:t>
            </a:r>
            <a:r>
              <a:rPr lang="sr-Cyrl-RS" dirty="0">
                <a:effectLst/>
                <a:ea typeface="Times New Roman" panose="02020603050405020304" pitchFamily="18" charset="0"/>
              </a:rPr>
              <a:t>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инфилтр</a:t>
            </a:r>
            <a:r>
              <a:rPr lang="sr-Cyrl-RS" dirty="0">
                <a:effectLst/>
                <a:ea typeface="Times New Roman" panose="02020603050405020304" pitchFamily="18" charset="0"/>
              </a:rPr>
              <a:t>ације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фацијалн</a:t>
            </a:r>
            <a:r>
              <a:rPr lang="sr-Cyrl-RS" dirty="0">
                <a:effectLst/>
                <a:ea typeface="Times New Roman" panose="02020603050405020304" pitchFamily="18" charset="0"/>
              </a:rPr>
              <a:t>ог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жив</a:t>
            </a:r>
            <a:r>
              <a:rPr lang="sr-Cyrl-RS" dirty="0">
                <a:effectLst/>
                <a:ea typeface="Times New Roman" panose="02020603050405020304" pitchFamily="18" charset="0"/>
              </a:rPr>
              <a:t>ца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r>
              <a:rPr lang="en-US" dirty="0" err="1">
                <a:effectLst/>
                <a:ea typeface="Times New Roman" panose="02020603050405020304" pitchFamily="18" charset="0"/>
              </a:rPr>
              <a:t>Терапија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dirty="0">
                <a:effectLst/>
                <a:ea typeface="Times New Roman" panose="02020603050405020304" pitchFamily="18" charset="0"/>
              </a:rPr>
              <a:t>хируршка: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радикална</a:t>
            </a:r>
            <a:r>
              <a:rPr lang="en-US" dirty="0">
                <a:effectLst/>
                <a:ea typeface="Times New Roman" panose="02020603050405020304" pitchFamily="18" charset="0"/>
              </a:rPr>
              <a:t> (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тотална</a:t>
            </a:r>
            <a:r>
              <a:rPr lang="en-US" dirty="0">
                <a:effectLst/>
                <a:ea typeface="Times New Roman" panose="02020603050405020304" pitchFamily="18" charset="0"/>
              </a:rPr>
              <a:t>)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паротидектомија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жртвовањем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фацијалног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живца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уз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постоперативно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зрачење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r>
              <a:rPr lang="en-US" dirty="0" err="1">
                <a:effectLst/>
                <a:ea typeface="Times New Roman" panose="02020603050405020304" pitchFamily="18" charset="0"/>
              </a:rPr>
              <a:t>Има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лошу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прогнозу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Рецидивира</a:t>
            </a:r>
            <a:r>
              <a:rPr lang="en-US" dirty="0">
                <a:effectLst/>
                <a:ea typeface="Times New Roman" panose="02020603050405020304" pitchFamily="18" charset="0"/>
              </a:rPr>
              <a:t> у 70%</a:t>
            </a:r>
            <a:r>
              <a:rPr lang="sr-Cyrl-RS" dirty="0">
                <a:effectLst/>
                <a:ea typeface="Times New Roman" panose="02020603050405020304" pitchFamily="18" charset="0"/>
              </a:rPr>
              <a:t> случајева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92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BANE\FRAKURA MANDIBULE\e45pri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07731" y="690638"/>
            <a:ext cx="4196424" cy="4896347"/>
          </a:xfrm>
          <a:prstGeom prst="rect">
            <a:avLst/>
          </a:prstGeom>
          <a:noFill/>
        </p:spPr>
      </p:pic>
      <p:pic>
        <p:nvPicPr>
          <p:cNvPr id="2" name="Picture 2" descr="D:\BANE\FRAKURA MANDIBULE\834279-882461-3.jpg">
            <a:extLst>
              <a:ext uri="{FF2B5EF4-FFF2-40B4-BE49-F238E27FC236}">
                <a16:creationId xmlns:a16="http://schemas.microsoft.com/office/drawing/2014/main" id="{65237083-D823-2326-8215-86F2AD043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402" y="690638"/>
            <a:ext cx="4294483" cy="4896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100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BANE\FRAKURA MANDIBULE\e45pri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52795" y="1500175"/>
            <a:ext cx="4873625" cy="4043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638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b="1" dirty="0"/>
              <a:t>СЈЕГРЕНОВ СИНДРОМ</a:t>
            </a:r>
            <a:r>
              <a:rPr lang="sr-Cyrl-CS" dirty="0"/>
              <a:t> - </a:t>
            </a:r>
            <a:r>
              <a:rPr lang="sr-Latn-CS" dirty="0">
                <a:solidFill>
                  <a:srgbClr val="00B050"/>
                </a:solidFill>
              </a:rPr>
              <a:t>Syndroma Sjogren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47351" y="1785925"/>
            <a:ext cx="10560907" cy="4706949"/>
          </a:xfrm>
        </p:spPr>
        <p:txBody>
          <a:bodyPr>
            <a:normAutofit/>
          </a:bodyPr>
          <a:lstStyle/>
          <a:p>
            <a:r>
              <a:rPr lang="sr-Cyrl-CS" b="1" dirty="0">
                <a:solidFill>
                  <a:srgbClr val="FF6600"/>
                </a:solidFill>
              </a:rPr>
              <a:t>Етилогија</a:t>
            </a:r>
            <a:r>
              <a:rPr lang="sr-Cyrl-CS" dirty="0"/>
              <a:t> – непозната </a:t>
            </a:r>
          </a:p>
          <a:p>
            <a:r>
              <a:rPr lang="sr-Cyrl-CS" b="1" dirty="0">
                <a:solidFill>
                  <a:srgbClr val="FF6600"/>
                </a:solidFill>
              </a:rPr>
              <a:t>Клинички ток </a:t>
            </a:r>
            <a:r>
              <a:rPr lang="sr-Cyrl-CS" sz="2400" dirty="0"/>
              <a:t>је</a:t>
            </a:r>
            <a:r>
              <a:rPr lang="sr-Cyrl-CS" sz="2400" b="1" dirty="0">
                <a:solidFill>
                  <a:srgbClr val="FF6600"/>
                </a:solidFill>
              </a:rPr>
              <a:t> </a:t>
            </a:r>
            <a:r>
              <a:rPr lang="sr-Cyrl-CS" sz="2400" dirty="0"/>
              <a:t>бениган и хроничан.</a:t>
            </a:r>
          </a:p>
          <a:p>
            <a:r>
              <a:rPr lang="sr-Cyrl-RS" sz="2400" dirty="0">
                <a:effectLst/>
                <a:ea typeface="Times New Roman" panose="02020603050405020304" pitchFamily="18" charset="0"/>
              </a:rPr>
              <a:t>Б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олест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манифестује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2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облика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: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</a:rPr>
              <a:t>1. 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Примарни</a:t>
            </a:r>
            <a:r>
              <a:rPr lang="en-US" sz="2400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Сј</a:t>
            </a:r>
            <a:r>
              <a:rPr lang="sr-Cyrl-RS" sz="2400" b="1" i="1" dirty="0">
                <a:effectLst/>
                <a:ea typeface="Times New Roman" panose="02020603050405020304" pitchFamily="18" charset="0"/>
              </a:rPr>
              <a:t>о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гренов</a:t>
            </a:r>
            <a:r>
              <a:rPr lang="en-US" sz="2400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синдром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је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изоловани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облик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болести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сувим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керато-коњунктивитисом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ксеростомијом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сувоћа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дупље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). 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За овај облик је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карактеристично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без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знакова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неког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другог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основног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реуматоидног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обољења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Примарни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Сј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о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гренов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синдром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50%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случајева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</a:rPr>
              <a:t>2. 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Секундарни</a:t>
            </a:r>
            <a:r>
              <a:rPr lang="en-US" sz="2400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Сј</a:t>
            </a:r>
            <a:r>
              <a:rPr lang="sr-Cyrl-RS" sz="2400" b="1" i="1" dirty="0">
                <a:effectLst/>
                <a:ea typeface="Times New Roman" panose="02020603050405020304" pitchFamily="18" charset="0"/>
              </a:rPr>
              <a:t>о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гренов</a:t>
            </a:r>
            <a:r>
              <a:rPr lang="en-US" sz="2400" b="1" i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b="1" i="1" dirty="0" err="1">
                <a:effectLst/>
                <a:ea typeface="Times New Roman" panose="02020603050405020304" pitchFamily="18" charset="0"/>
              </a:rPr>
              <a:t>синдром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има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сложенију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клиничку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слику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која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склопу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неке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системске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аутоимуне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болести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везивног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ткива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(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системски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еритемски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лупус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реуматоидни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артритис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склеродерма</a:t>
            </a:r>
            <a:r>
              <a:rPr lang="sr-Cyrl-R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системска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склероза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криоглобулинемија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нодозни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полиартеритис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).</a:t>
            </a:r>
            <a:endParaRPr lang="sr-Cyrl-CS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449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56CD4-C7C9-E688-2408-26CC31EAA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2939"/>
            <a:ext cx="10515600" cy="5604984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effectLst/>
                <a:ea typeface="Times New Roman" panose="02020603050405020304" pitchFamily="18" charset="0"/>
              </a:rPr>
              <a:t>Генерално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ово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обољење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карактерише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тријас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симптома</a:t>
            </a:r>
            <a:r>
              <a:rPr lang="en-US" dirty="0">
                <a:effectLst/>
                <a:ea typeface="Times New Roman" panose="02020603050405020304" pitchFamily="18" charset="0"/>
              </a:rPr>
              <a:t>: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457200" lvl="1" indent="342900" algn="just">
              <a:spcBef>
                <a:spcPts val="0"/>
              </a:spcBef>
            </a:pPr>
            <a:r>
              <a:rPr lang="en-US" b="1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суви</a:t>
            </a:r>
            <a:r>
              <a:rPr lang="en-US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керато-коњунктивитис</a:t>
            </a:r>
            <a:endParaRPr lang="sr-Cyrl-RS" b="1" dirty="0">
              <a:solidFill>
                <a:srgbClr val="C00000"/>
              </a:solidFill>
              <a:effectLst/>
              <a:ea typeface="Times New Roman" panose="02020603050405020304" pitchFamily="18" charset="0"/>
            </a:endParaRPr>
          </a:p>
          <a:p>
            <a:pPr marL="457200" lvl="1" indent="342900" algn="just">
              <a:spcBef>
                <a:spcPts val="0"/>
              </a:spcBef>
            </a:pPr>
            <a:r>
              <a:rPr lang="en-US" b="1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ксеростомија</a:t>
            </a:r>
            <a:r>
              <a:rPr lang="en-US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и </a:t>
            </a:r>
            <a:endParaRPr lang="sr-Cyrl-RS" b="1" dirty="0">
              <a:solidFill>
                <a:srgbClr val="C00000"/>
              </a:solidFill>
              <a:effectLst/>
              <a:ea typeface="Times New Roman" panose="02020603050405020304" pitchFamily="18" charset="0"/>
            </a:endParaRPr>
          </a:p>
          <a:p>
            <a:pPr marL="457200" lvl="1" indent="342900" algn="just">
              <a:spcBef>
                <a:spcPts val="0"/>
              </a:spcBef>
            </a:pPr>
            <a:r>
              <a:rPr lang="en-US" b="1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реуматоидни</a:t>
            </a:r>
            <a:r>
              <a:rPr lang="en-US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артритис</a:t>
            </a:r>
            <a:r>
              <a:rPr lang="en-US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</a:t>
            </a:r>
            <a:endParaRPr lang="sr-Cyrl-RS" b="1" dirty="0">
              <a:solidFill>
                <a:srgbClr val="C00000"/>
              </a:solidFill>
              <a:effectLst/>
              <a:ea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sr-Cyrl-RS" dirty="0">
                <a:effectLst/>
                <a:ea typeface="Times New Roman" panose="02020603050405020304" pitchFamily="18" charset="0"/>
              </a:rPr>
              <a:t>Треба рећи да се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ретко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сва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три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симптома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срећу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заједно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потврђивање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дијагнозе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довољно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присуство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два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од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три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набројана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симптома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en-US" dirty="0" err="1">
                <a:effectLst/>
                <a:ea typeface="Times New Roman" panose="02020603050405020304" pitchFamily="18" charset="0"/>
              </a:rPr>
              <a:t>Када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захваћене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сузне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долази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до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сувоће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очију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en-US" dirty="0" err="1">
                <a:effectLst/>
                <a:ea typeface="Times New Roman" panose="02020603050405020304" pitchFamily="18" charset="0"/>
              </a:rPr>
              <a:t>Када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захваћене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пљувачне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јавља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сувоћа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шупљине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отежано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гутање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пропадање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зуба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болови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отицање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слузнице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усне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шупљине</a:t>
            </a:r>
            <a:r>
              <a:rPr lang="sr-Cyrl-RS" dirty="0">
                <a:effectLst/>
                <a:ea typeface="Times New Roman" panose="02020603050405020304" pitchFamily="18" charset="0"/>
              </a:rPr>
              <a:t>,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сувоћа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ждрела</a:t>
            </a:r>
            <a:r>
              <a:rPr lang="en-US" dirty="0">
                <a:effectLst/>
                <a:ea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гркљана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носа</a:t>
            </a:r>
            <a:r>
              <a:rPr lang="en-US" dirty="0">
                <a:effectLst/>
                <a:ea typeface="Times New Roman" panose="02020603050405020304" pitchFamily="18" charset="0"/>
              </a:rPr>
              <a:t>.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en-US" dirty="0" err="1">
                <a:effectLst/>
                <a:ea typeface="Times New Roman" panose="02020603050405020304" pitchFamily="18" charset="0"/>
              </a:rPr>
              <a:t>Реуматоидне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промене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су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најчешће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рукама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ногама</a:t>
            </a:r>
            <a:r>
              <a:rPr lang="sr-Cyrl-RS" dirty="0"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endParaRPr lang="sr-Cyrl-RS" dirty="0">
              <a:effectLst/>
              <a:ea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sr-Cyrl-RS" dirty="0">
                <a:ea typeface="Times New Roman" panose="02020603050405020304" pitchFamily="18" charset="0"/>
              </a:rPr>
              <a:t>Ј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авља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се</a:t>
            </a:r>
            <a:r>
              <a:rPr lang="en-US" dirty="0">
                <a:effectLst/>
                <a:ea typeface="Times New Roman" panose="02020603050405020304" pitchFamily="18" charset="0"/>
              </a:rPr>
              <a:t> и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повремено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увећање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паротидних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</a:rPr>
              <a:t>жлезда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  <a:endParaRPr lang="sr-Cyrl-RS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095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2818</TotalTime>
  <Words>2718</Words>
  <Application>Microsoft Office PowerPoint</Application>
  <PresentationFormat>Widescreen</PresentationFormat>
  <Paragraphs>150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Times New Roman</vt:lpstr>
      <vt:lpstr>Office Theme</vt:lpstr>
      <vt:lpstr> Запаљенски процеси пљувачних жљезда  Повреде доње вилице  Ороантрална фистула Сиjалолитијаза Бенигни и малигни тумори пљувачних жлезда и усне дупље  </vt:lpstr>
      <vt:lpstr>Запаљенски процеси пљувачних жлезда</vt:lpstr>
      <vt:lpstr>Parotitis epidemica</vt:lpstr>
      <vt:lpstr>Акутни бактеријски сијалоаденитис</vt:lpstr>
      <vt:lpstr>PowerPoint Presentation</vt:lpstr>
      <vt:lpstr>PowerPoint Presentation</vt:lpstr>
      <vt:lpstr>PowerPoint Presentation</vt:lpstr>
      <vt:lpstr>СЈЕГРЕНОВ СИНДРОМ - Syndroma Sjogren</vt:lpstr>
      <vt:lpstr>PowerPoint Presentation</vt:lpstr>
      <vt:lpstr>PowerPoint Presentation</vt:lpstr>
      <vt:lpstr>PowerPoint Presentation</vt:lpstr>
      <vt:lpstr>PowerPoint Presentation</vt:lpstr>
      <vt:lpstr>Фрактура доње вилице</vt:lpstr>
      <vt:lpstr>PowerPoint Presentation</vt:lpstr>
      <vt:lpstr>PowerPoint Presentation</vt:lpstr>
      <vt:lpstr>PowerPoint Presentation</vt:lpstr>
      <vt:lpstr>PowerPoint Presentation</vt:lpstr>
      <vt:lpstr>РТГ – фрактура десног угла доње вилице</vt:lpstr>
      <vt:lpstr>PowerPoint Presentation</vt:lpstr>
      <vt:lpstr>PowerPoint Presentation</vt:lpstr>
      <vt:lpstr>3 Д реконструкција - комплетна фрактура десног угла мандибуле са дислокацијом и симфизе без дислокације </vt:lpstr>
      <vt:lpstr>Остеосинтеза металним плочицама</vt:lpstr>
      <vt:lpstr>Имобилизација металним плочицама и интердентална фиксација жицом</vt:lpstr>
      <vt:lpstr>Ороантрална фистула </vt:lpstr>
      <vt:lpstr>Сијалолитијаза</vt:lpstr>
      <vt:lpstr>PowerPoint Presentation</vt:lpstr>
      <vt:lpstr>PowerPoint Presentation</vt:lpstr>
      <vt:lpstr>PowerPoint Presentation</vt:lpstr>
      <vt:lpstr>PowerPoint Presentation</vt:lpstr>
      <vt:lpstr>Карциноми усне дупље </vt:lpstr>
      <vt:lpstr>PowerPoint Presentation</vt:lpstr>
      <vt:lpstr>Карцином усница</vt:lpstr>
      <vt:lpstr>PowerPoint Presentation</vt:lpstr>
      <vt:lpstr>PowerPoint Presentation</vt:lpstr>
      <vt:lpstr>PowerPoint Presentation</vt:lpstr>
      <vt:lpstr>Карцином језика</vt:lpstr>
      <vt:lpstr>PowerPoint Presentation</vt:lpstr>
      <vt:lpstr>PowerPoint Presentation</vt:lpstr>
      <vt:lpstr>PowerPoint Presentation</vt:lpstr>
      <vt:lpstr>Бенигни и малигни тумори пљувачних жлезда</vt:lpstr>
      <vt:lpstr>Плеоморфни аденом (Тумор микстус)</vt:lpstr>
      <vt:lpstr>PowerPoint Presentation</vt:lpstr>
      <vt:lpstr>PowerPoint Presentation</vt:lpstr>
      <vt:lpstr>PowerPoint Presentation</vt:lpstr>
      <vt:lpstr>PowerPoint Presentation</vt:lpstr>
      <vt:lpstr>Вартинов тумор</vt:lpstr>
      <vt:lpstr>PowerPoint Presentation</vt:lpstr>
      <vt:lpstr>Малигни тумори пљувачних жлезда</vt:lpstr>
      <vt:lpstr>Cylindroma</vt:lpstr>
      <vt:lpstr>Carcinoma muco-epydermoides</vt:lpstr>
      <vt:lpstr>Карцином у плеоморфном аденому </vt:lpstr>
      <vt:lpstr>Acinus-cell carcinoma</vt:lpstr>
      <vt:lpstr>Carcinoma planocellulare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Запаљењска обољења пљувачних жлезда.  - Остеомијелитис вилица.  - Повреде максилофацијалне регије.  - Карциноми коже лица, врата и усне дупље.  - Бенигни и малигни тумори пљувачних жлезда.  - Остала МФХ обољења: одонтогене цисте, ороантрална фистула, сиjалолитијаза, ранула, поремећаји ТМ зглоба, синдром стилоидног процесуса, неуралгија тригеминуса.</dc:title>
  <dc:creator>Microsoft account</dc:creator>
  <cp:lastModifiedBy>Branislav Belic</cp:lastModifiedBy>
  <cp:revision>16</cp:revision>
  <dcterms:created xsi:type="dcterms:W3CDTF">2024-01-30T22:10:05Z</dcterms:created>
  <dcterms:modified xsi:type="dcterms:W3CDTF">2024-09-01T15:43:24Z</dcterms:modified>
</cp:coreProperties>
</file>